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notesMasterIdLst>
    <p:notesMasterId r:id="rId14"/>
  </p:notesMasterIdLst>
  <p:sldIdLst>
    <p:sldId id="256" r:id="rId2"/>
    <p:sldId id="296" r:id="rId3"/>
    <p:sldId id="297" r:id="rId4"/>
    <p:sldId id="259" r:id="rId5"/>
    <p:sldId id="298" r:id="rId6"/>
    <p:sldId id="291" r:id="rId7"/>
    <p:sldId id="292" r:id="rId8"/>
    <p:sldId id="293" r:id="rId9"/>
    <p:sldId id="294" r:id="rId10"/>
    <p:sldId id="295" r:id="rId11"/>
    <p:sldId id="299" r:id="rId12"/>
    <p:sldId id="29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2" autoAdjust="0"/>
    <p:restoredTop sz="67490"/>
  </p:normalViewPr>
  <p:slideViewPr>
    <p:cSldViewPr snapToGrid="0">
      <p:cViewPr varScale="1">
        <p:scale>
          <a:sx n="83" d="100"/>
          <a:sy n="83" d="100"/>
        </p:scale>
        <p:origin x="1664"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E92732-E758-45B9-8AEC-39C65D8F95BC}" type="datetimeFigureOut">
              <a:rPr lang="cs-CZ" smtClean="0"/>
              <a:t>19.09.2023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B59BD4-2A65-4CDC-A0E0-4588A74F4227}" type="slidenum">
              <a:rPr lang="cs-CZ" smtClean="0"/>
              <a:t>‹#›</a:t>
            </a:fld>
            <a:endParaRPr lang="cs-CZ"/>
          </a:p>
        </p:txBody>
      </p:sp>
    </p:spTree>
    <p:extLst>
      <p:ext uri="{BB962C8B-B14F-4D97-AF65-F5344CB8AC3E}">
        <p14:creationId xmlns:p14="http://schemas.microsoft.com/office/powerpoint/2010/main" val="381763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78B59BD4-2A65-4CDC-A0E0-4588A74F4227}" type="slidenum">
              <a:rPr lang="cs-CZ" smtClean="0"/>
              <a:t>1</a:t>
            </a:fld>
            <a:endParaRPr lang="cs-CZ"/>
          </a:p>
        </p:txBody>
      </p:sp>
    </p:spTree>
    <p:extLst>
      <p:ext uri="{BB962C8B-B14F-4D97-AF65-F5344CB8AC3E}">
        <p14:creationId xmlns:p14="http://schemas.microsoft.com/office/powerpoint/2010/main" val="341109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8B59BD4-2A65-4CDC-A0E0-4588A74F4227}" type="slidenum">
              <a:rPr lang="cs-CZ" smtClean="0"/>
              <a:t>2</a:t>
            </a:fld>
            <a:endParaRPr lang="cs-CZ"/>
          </a:p>
        </p:txBody>
      </p:sp>
    </p:spTree>
    <p:extLst>
      <p:ext uri="{BB962C8B-B14F-4D97-AF65-F5344CB8AC3E}">
        <p14:creationId xmlns:p14="http://schemas.microsoft.com/office/powerpoint/2010/main" val="1513458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Dořešit odpovědnost – spíše rozebrat standardní odpovědnost a 2935 jen jako teoretickou možnost. </a:t>
            </a:r>
          </a:p>
        </p:txBody>
      </p:sp>
      <p:sp>
        <p:nvSpPr>
          <p:cNvPr id="4" name="Zástupný symbol pro číslo snímku 3"/>
          <p:cNvSpPr>
            <a:spLocks noGrp="1"/>
          </p:cNvSpPr>
          <p:nvPr>
            <p:ph type="sldNum" sz="quarter" idx="5"/>
          </p:nvPr>
        </p:nvSpPr>
        <p:spPr/>
        <p:txBody>
          <a:bodyPr/>
          <a:lstStyle/>
          <a:p>
            <a:fld id="{78B59BD4-2A65-4CDC-A0E0-4588A74F4227}" type="slidenum">
              <a:rPr lang="cs-CZ" smtClean="0"/>
              <a:t>4</a:t>
            </a:fld>
            <a:endParaRPr lang="cs-CZ"/>
          </a:p>
        </p:txBody>
      </p:sp>
    </p:spTree>
    <p:extLst>
      <p:ext uri="{BB962C8B-B14F-4D97-AF65-F5344CB8AC3E}">
        <p14:creationId xmlns:p14="http://schemas.microsoft.com/office/powerpoint/2010/main" val="393358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8B59BD4-2A65-4CDC-A0E0-4588A74F4227}" type="slidenum">
              <a:rPr lang="cs-CZ" smtClean="0"/>
              <a:t>11</a:t>
            </a:fld>
            <a:endParaRPr lang="cs-CZ"/>
          </a:p>
        </p:txBody>
      </p:sp>
    </p:spTree>
    <p:extLst>
      <p:ext uri="{BB962C8B-B14F-4D97-AF65-F5344CB8AC3E}">
        <p14:creationId xmlns:p14="http://schemas.microsoft.com/office/powerpoint/2010/main" val="1683622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8B59BD4-2A65-4CDC-A0E0-4588A74F4227}" type="slidenum">
              <a:rPr lang="cs-CZ" smtClean="0"/>
              <a:t>12</a:t>
            </a:fld>
            <a:endParaRPr lang="cs-CZ"/>
          </a:p>
        </p:txBody>
      </p:sp>
    </p:spTree>
    <p:extLst>
      <p:ext uri="{BB962C8B-B14F-4D97-AF65-F5344CB8AC3E}">
        <p14:creationId xmlns:p14="http://schemas.microsoft.com/office/powerpoint/2010/main" val="190225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0340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369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078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Kliknutím lze upravit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12551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599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608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64914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9137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115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90298CD5-6C1E-4009-B41F-6DF62E31D3BE}" type="datetimeFigureOut">
              <a:rPr lang="en-US" smtClean="0"/>
              <a:pPr/>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3167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A61015F-7CC6-4D0A-9D87-873EA4C304CC}" type="datetimeFigureOut">
              <a:rPr lang="en-US" smtClean="0"/>
              <a:t>9/19/23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03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9/19/23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946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9/19/23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37253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67EF4D4C-5367-4C26-9E2B-D8088D7FCA81}" type="datetimeFigureOut">
              <a:rPr lang="en-US" smtClean="0"/>
              <a:t>9/19/23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3518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E91E96-98B0-4413-9547-46F3504108EF}" type="datetimeFigureOut">
              <a:rPr lang="en-US" smtClean="0"/>
              <a:t>9/19/23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6480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7" name="Date Placeholder 4"/>
          <p:cNvSpPr>
            <a:spLocks noGrp="1"/>
          </p:cNvSpPr>
          <p:nvPr>
            <p:ph type="dt" sz="half" idx="10"/>
          </p:nvPr>
        </p:nvSpPr>
        <p:spPr/>
        <p:txBody>
          <a:bodyPr/>
          <a:lstStyle/>
          <a:p>
            <a:fld id="{05C68B11-C5A8-448C-8CE9-B1A273C79CFC}" type="datetimeFigureOut">
              <a:rPr lang="en-US" smtClean="0"/>
              <a:t>9/19/23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02453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C7616CA0-919D-4A49-9C8A-62FDFB3A5183}" type="datetimeFigureOut">
              <a:rPr lang="en-US" smtClean="0"/>
              <a:t>9/19/23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68530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298CD5-6C1E-4009-B41F-6DF62E31D3BE}" type="datetimeFigureOut">
              <a:rPr lang="en-US" smtClean="0"/>
              <a:pPr/>
              <a:t>9/19/23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3110456"/>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krudenc@aksu.cz"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1012371"/>
            <a:ext cx="9654559" cy="3505199"/>
          </a:xfrm>
        </p:spPr>
        <p:txBody>
          <a:bodyPr/>
          <a:lstStyle/>
          <a:p>
            <a:pPr algn="ctr"/>
            <a:r>
              <a:rPr lang="cs-CZ" sz="5400" dirty="0"/>
              <a:t>VEŘEJNÉ ZAKÁZKY VE ZDRAVOTNICTVÍ</a:t>
            </a:r>
            <a:br>
              <a:rPr lang="cs-CZ" sz="5400" dirty="0"/>
            </a:br>
            <a:r>
              <a:rPr lang="cs-CZ" sz="5400" dirty="0"/>
              <a:t>-</a:t>
            </a:r>
            <a:br>
              <a:rPr lang="cs-CZ" sz="5400" dirty="0"/>
            </a:br>
            <a:r>
              <a:rPr lang="cs-CZ" sz="5400" dirty="0"/>
              <a:t>Odpovědnost za umělou inteligenci</a:t>
            </a:r>
          </a:p>
        </p:txBody>
      </p:sp>
      <p:sp>
        <p:nvSpPr>
          <p:cNvPr id="3" name="Podnadpis 2"/>
          <p:cNvSpPr>
            <a:spLocks noGrp="1"/>
          </p:cNvSpPr>
          <p:nvPr>
            <p:ph type="subTitle" idx="1"/>
          </p:nvPr>
        </p:nvSpPr>
        <p:spPr/>
        <p:txBody>
          <a:bodyPr/>
          <a:lstStyle/>
          <a:p>
            <a:pPr algn="r"/>
            <a:r>
              <a:rPr lang="cs-CZ" dirty="0"/>
              <a:t>Václav </a:t>
            </a:r>
            <a:r>
              <a:rPr lang="cs-CZ" dirty="0" err="1"/>
              <a:t>Krudenc</a:t>
            </a:r>
            <a:endParaRPr lang="cs-CZ" dirty="0"/>
          </a:p>
        </p:txBody>
      </p:sp>
    </p:spTree>
    <p:extLst>
      <p:ext uri="{BB962C8B-B14F-4D97-AF65-F5344CB8AC3E}">
        <p14:creationId xmlns:p14="http://schemas.microsoft.com/office/powerpoint/2010/main" val="59413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E061F1-CC20-679E-A298-4C989B0F8BE6}"/>
              </a:ext>
            </a:extLst>
          </p:cNvPr>
          <p:cNvSpPr>
            <a:spLocks noGrp="1"/>
          </p:cNvSpPr>
          <p:nvPr>
            <p:ph type="title"/>
          </p:nvPr>
        </p:nvSpPr>
        <p:spPr/>
        <p:txBody>
          <a:bodyPr/>
          <a:lstStyle/>
          <a:p>
            <a:r>
              <a:rPr lang="cs-CZ" dirty="0"/>
              <a:t>Shrnutí návrhu směrnice</a:t>
            </a:r>
          </a:p>
        </p:txBody>
      </p:sp>
      <p:sp>
        <p:nvSpPr>
          <p:cNvPr id="3" name="Zástupný obsah 2">
            <a:extLst>
              <a:ext uri="{FF2B5EF4-FFF2-40B4-BE49-F238E27FC236}">
                <a16:creationId xmlns:a16="http://schemas.microsoft.com/office/drawing/2014/main" id="{74BBAF0C-8CFA-D302-2AAE-32984C8D6CC5}"/>
              </a:ext>
            </a:extLst>
          </p:cNvPr>
          <p:cNvSpPr>
            <a:spLocks noGrp="1"/>
          </p:cNvSpPr>
          <p:nvPr>
            <p:ph idx="1"/>
          </p:nvPr>
        </p:nvSpPr>
        <p:spPr/>
        <p:txBody>
          <a:bodyPr/>
          <a:lstStyle/>
          <a:p>
            <a:r>
              <a:rPr lang="cs-CZ" dirty="0"/>
              <a:t>Návrh směrnice významně usnadňuje poškozenému možnost uplatnit úspěšně svůj nárok</a:t>
            </a:r>
          </a:p>
          <a:p>
            <a:r>
              <a:rPr lang="cs-CZ" dirty="0"/>
              <a:t>Z důvodu nedostupnosti důkazů má přístup prostřednictvím soudu k potřebným podkladům</a:t>
            </a:r>
          </a:p>
          <a:p>
            <a:r>
              <a:rPr lang="cs-CZ" dirty="0"/>
              <a:t>Prokázat musí v řízení před soudem pouze:</a:t>
            </a:r>
          </a:p>
          <a:p>
            <a:pPr lvl="1"/>
            <a:r>
              <a:rPr lang="cs-CZ" dirty="0"/>
              <a:t>Protiprávní jednání škůdce (zanedbání povinné péče - porušení speciálního předpisu)</a:t>
            </a:r>
          </a:p>
          <a:p>
            <a:pPr lvl="1"/>
            <a:r>
              <a:rPr lang="cs-CZ" dirty="0"/>
              <a:t>Újmu poškozeného</a:t>
            </a:r>
          </a:p>
          <a:p>
            <a:pPr lvl="1"/>
            <a:r>
              <a:rPr lang="cs-CZ" dirty="0"/>
              <a:t>Příčinou souvislost mezi jednáním škůdce a újmou poškozeného</a:t>
            </a:r>
          </a:p>
          <a:p>
            <a:r>
              <a:rPr lang="cs-CZ" b="1" dirty="0"/>
              <a:t>Není třeba prokazovat příčinnou souvislost mezi protiprávním jednáním škůdce a výstupem AI!</a:t>
            </a:r>
          </a:p>
        </p:txBody>
      </p:sp>
    </p:spTree>
    <p:extLst>
      <p:ext uri="{BB962C8B-B14F-4D97-AF65-F5344CB8AC3E}">
        <p14:creationId xmlns:p14="http://schemas.microsoft.com/office/powerpoint/2010/main" val="1664972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A206F5-B84C-6F83-83A7-6DCC67912366}"/>
              </a:ext>
            </a:extLst>
          </p:cNvPr>
          <p:cNvSpPr>
            <a:spLocks noGrp="1"/>
          </p:cNvSpPr>
          <p:nvPr>
            <p:ph type="title"/>
          </p:nvPr>
        </p:nvSpPr>
        <p:spPr/>
        <p:txBody>
          <a:bodyPr/>
          <a:lstStyle/>
          <a:p>
            <a:r>
              <a:rPr lang="cs-CZ" dirty="0"/>
              <a:t>Závěr</a:t>
            </a:r>
          </a:p>
        </p:txBody>
      </p:sp>
      <p:sp>
        <p:nvSpPr>
          <p:cNvPr id="3" name="Zástupný obsah 2">
            <a:extLst>
              <a:ext uri="{FF2B5EF4-FFF2-40B4-BE49-F238E27FC236}">
                <a16:creationId xmlns:a16="http://schemas.microsoft.com/office/drawing/2014/main" id="{BC4A0858-9A24-3078-8118-BA4FADDD20AD}"/>
              </a:ext>
            </a:extLst>
          </p:cNvPr>
          <p:cNvSpPr>
            <a:spLocks noGrp="1"/>
          </p:cNvSpPr>
          <p:nvPr>
            <p:ph idx="1"/>
          </p:nvPr>
        </p:nvSpPr>
        <p:spPr/>
        <p:txBody>
          <a:bodyPr/>
          <a:lstStyle/>
          <a:p>
            <a:r>
              <a:rPr lang="cs-CZ" dirty="0"/>
              <a:t>Minimálně do doby přijetí směrnice EU a implementačního předpisu je postavení poškozeného velmi složité</a:t>
            </a:r>
          </a:p>
          <a:p>
            <a:r>
              <a:rPr lang="cs-CZ" dirty="0"/>
              <a:t>V případě dobře uchopeného implementačního zákona se může situace proměnit</a:t>
            </a:r>
          </a:p>
          <a:p>
            <a:r>
              <a:rPr lang="cs-CZ" dirty="0"/>
              <a:t>I nadále však bude nutné škodu vymáhat v soudním řízení s tím, že důkazní břemeno ponese žalobce</a:t>
            </a:r>
          </a:p>
        </p:txBody>
      </p:sp>
    </p:spTree>
    <p:extLst>
      <p:ext uri="{BB962C8B-B14F-4D97-AF65-F5344CB8AC3E}">
        <p14:creationId xmlns:p14="http://schemas.microsoft.com/office/powerpoint/2010/main" val="2887155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225463" y="400657"/>
            <a:ext cx="10373215" cy="5505483"/>
          </a:xfrm>
        </p:spPr>
        <p:txBody>
          <a:bodyPr>
            <a:normAutofit/>
          </a:bodyPr>
          <a:lstStyle/>
          <a:p>
            <a:r>
              <a:rPr lang="cs-CZ" dirty="0"/>
              <a:t>Děkuji za Vaši pozornost</a:t>
            </a:r>
            <a:br>
              <a:rPr lang="cs-CZ" dirty="0"/>
            </a:br>
            <a:br>
              <a:rPr lang="cs-CZ" dirty="0"/>
            </a:br>
            <a:br>
              <a:rPr lang="cs-CZ" dirty="0"/>
            </a:br>
            <a:r>
              <a:rPr lang="cs-CZ" dirty="0"/>
              <a:t>Mgr. Václav </a:t>
            </a:r>
            <a:r>
              <a:rPr lang="cs-CZ" dirty="0" err="1"/>
              <a:t>Krudenc</a:t>
            </a:r>
            <a:r>
              <a:rPr lang="cs-CZ" dirty="0"/>
              <a:t>, AK Šustek: </a:t>
            </a:r>
            <a:r>
              <a:rPr lang="cs-CZ" dirty="0">
                <a:hlinkClick r:id="rId3"/>
              </a:rPr>
              <a:t>krudenc@aksu.cz</a:t>
            </a:r>
            <a:br>
              <a:rPr lang="cs-CZ" dirty="0"/>
            </a:br>
            <a:endParaRPr lang="cs-CZ" dirty="0"/>
          </a:p>
        </p:txBody>
      </p:sp>
    </p:spTree>
    <p:extLst>
      <p:ext uri="{BB962C8B-B14F-4D97-AF65-F5344CB8AC3E}">
        <p14:creationId xmlns:p14="http://schemas.microsoft.com/office/powerpoint/2010/main" val="289341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39E306-E2C8-8E24-1785-57AB6BDE5A8A}"/>
              </a:ext>
            </a:extLst>
          </p:cNvPr>
          <p:cNvSpPr>
            <a:spLocks noGrp="1"/>
          </p:cNvSpPr>
          <p:nvPr>
            <p:ph type="title"/>
          </p:nvPr>
        </p:nvSpPr>
        <p:spPr/>
        <p:txBody>
          <a:bodyPr/>
          <a:lstStyle/>
          <a:p>
            <a:r>
              <a:rPr lang="cs-CZ" dirty="0"/>
              <a:t>Užití AI ve VZ</a:t>
            </a:r>
          </a:p>
        </p:txBody>
      </p:sp>
      <p:sp>
        <p:nvSpPr>
          <p:cNvPr id="3" name="Zástupný obsah 2">
            <a:extLst>
              <a:ext uri="{FF2B5EF4-FFF2-40B4-BE49-F238E27FC236}">
                <a16:creationId xmlns:a16="http://schemas.microsoft.com/office/drawing/2014/main" id="{97FE8CF3-5265-F249-7EB2-0ACAA661AF05}"/>
              </a:ext>
            </a:extLst>
          </p:cNvPr>
          <p:cNvSpPr>
            <a:spLocks noGrp="1"/>
          </p:cNvSpPr>
          <p:nvPr>
            <p:ph idx="1"/>
          </p:nvPr>
        </p:nvSpPr>
        <p:spPr/>
        <p:txBody>
          <a:bodyPr/>
          <a:lstStyle/>
          <a:p>
            <a:r>
              <a:rPr lang="cs-CZ" dirty="0"/>
              <a:t>Celá řada způsobů užití AI při administraci veřejných zakázek</a:t>
            </a:r>
          </a:p>
          <a:p>
            <a:pPr algn="just"/>
            <a:r>
              <a:rPr lang="cs-CZ" dirty="0"/>
              <a:t>Podstatou AI je schopnost učit se </a:t>
            </a:r>
            <a:r>
              <a:rPr lang="cs-CZ" dirty="0">
                <a:sym typeface="Wingdings" pitchFamily="2" charset="2"/>
              </a:rPr>
              <a:t> nekontrolované výsledky, generované rovněž na základě vlastních vzorců</a:t>
            </a:r>
          </a:p>
          <a:p>
            <a:pPr algn="just"/>
            <a:r>
              <a:rPr lang="cs-CZ" dirty="0">
                <a:sym typeface="Wingdings" pitchFamily="2" charset="2"/>
              </a:rPr>
              <a:t>V důsledku využití AI může zadavateli vzniknout škoda mj. tak, že automatizované procesy nebo dokumenty budou vyhotoveny chybně. V důsledku může zadavatel být sankcionován nebo nucen k nápravnému opatření. </a:t>
            </a:r>
          </a:p>
          <a:p>
            <a:pPr marL="0" indent="0" algn="just">
              <a:buNone/>
            </a:pPr>
            <a:endParaRPr lang="cs-CZ" dirty="0">
              <a:sym typeface="Wingdings" pitchFamily="2" charset="2"/>
            </a:endParaRPr>
          </a:p>
          <a:p>
            <a:pPr algn="just"/>
            <a:r>
              <a:rPr lang="cs-CZ" b="1" dirty="0">
                <a:sym typeface="Wingdings" pitchFamily="2" charset="2"/>
              </a:rPr>
              <a:t>Nabízí právní řád zadavateli možnost, jak tuto škodu uplatnit po provozovateli AI právní cestou? </a:t>
            </a:r>
          </a:p>
          <a:p>
            <a:pPr algn="just"/>
            <a:endParaRPr lang="cs-CZ" dirty="0">
              <a:sym typeface="Wingdings" pitchFamily="2" charset="2"/>
            </a:endParaRPr>
          </a:p>
        </p:txBody>
      </p:sp>
    </p:spTree>
    <p:extLst>
      <p:ext uri="{BB962C8B-B14F-4D97-AF65-F5344CB8AC3E}">
        <p14:creationId xmlns:p14="http://schemas.microsoft.com/office/powerpoint/2010/main" val="239847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F06AB9-250C-8B6E-51C7-FF9E36EB76E4}"/>
              </a:ext>
            </a:extLst>
          </p:cNvPr>
          <p:cNvSpPr>
            <a:spLocks noGrp="1"/>
          </p:cNvSpPr>
          <p:nvPr>
            <p:ph type="title"/>
          </p:nvPr>
        </p:nvSpPr>
        <p:spPr/>
        <p:txBody>
          <a:bodyPr/>
          <a:lstStyle/>
          <a:p>
            <a:r>
              <a:rPr lang="cs-CZ" dirty="0"/>
              <a:t>Škoda v právním slova smyslu	</a:t>
            </a:r>
          </a:p>
        </p:txBody>
      </p:sp>
      <p:sp>
        <p:nvSpPr>
          <p:cNvPr id="3" name="Zástupný obsah 2">
            <a:extLst>
              <a:ext uri="{FF2B5EF4-FFF2-40B4-BE49-F238E27FC236}">
                <a16:creationId xmlns:a16="http://schemas.microsoft.com/office/drawing/2014/main" id="{7285B0E7-E27F-A77F-C632-E9C925F801B7}"/>
              </a:ext>
            </a:extLst>
          </p:cNvPr>
          <p:cNvSpPr>
            <a:spLocks noGrp="1"/>
          </p:cNvSpPr>
          <p:nvPr>
            <p:ph idx="1"/>
          </p:nvPr>
        </p:nvSpPr>
        <p:spPr/>
        <p:txBody>
          <a:bodyPr>
            <a:normAutofit fontScale="92500" lnSpcReduction="20000"/>
          </a:bodyPr>
          <a:lstStyle/>
          <a:p>
            <a:r>
              <a:rPr lang="cs-CZ" dirty="0"/>
              <a:t>Pojem škody upravuje zákona č. 89/2012 Sb., občanský zákoník</a:t>
            </a:r>
          </a:p>
          <a:p>
            <a:r>
              <a:rPr lang="cs-CZ" dirty="0"/>
              <a:t>§ 2952 OZ: </a:t>
            </a:r>
            <a:r>
              <a:rPr lang="cs-CZ" i="1" dirty="0"/>
              <a:t>Hradí se skutečná škoda a to, co poškozenému ušlo (ušlý zisk). Záleží-li skutečná škoda ve vzniku dluhu, má poškozený právo, aby ho škůdce dluhu zprostil nebo mu poskytl náhradu. </a:t>
            </a:r>
          </a:p>
          <a:p>
            <a:pPr lvl="1"/>
            <a:r>
              <a:rPr lang="cs-CZ" dirty="0"/>
              <a:t>Skutečná škoda: újma vyjádřitelná penězi spočívající ve zmenšení majetkového stavu poškozeného oproti stavu, jaký tu byl před poškozením (NS)</a:t>
            </a:r>
          </a:p>
          <a:p>
            <a:pPr lvl="1"/>
            <a:r>
              <a:rPr lang="cs-CZ" dirty="0"/>
              <a:t>NS 23 Cdo 1594/2021: </a:t>
            </a:r>
            <a:r>
              <a:rPr lang="cs-CZ" i="1" dirty="0"/>
              <a:t>Obdobný výklad § 2952 o. z. přijala i odborná literatura, dle níž již z ustanovení § 2894 o. z. vyplývá, že zatížení jmění dluhem je škodou. Občanský zákoník rozšířil pojem škody i na újmy na straně pasiv.</a:t>
            </a:r>
          </a:p>
          <a:p>
            <a:pPr lvl="1"/>
            <a:r>
              <a:rPr lang="cs-CZ" dirty="0"/>
              <a:t>Potenciální škodu zadavatele při zadávání VZ tak může tvořit zejména korekce dotačních orgánů, sankce regulačního orgánu, zvýšení nabídkových cen při opětovném vypsání VZ, náklady na opětovné vypsání atp. </a:t>
            </a:r>
          </a:p>
          <a:p>
            <a:pPr lvl="2"/>
            <a:endParaRPr lang="cs-CZ" dirty="0"/>
          </a:p>
          <a:p>
            <a:pPr lvl="1"/>
            <a:endParaRPr lang="cs-CZ" i="1" dirty="0"/>
          </a:p>
          <a:p>
            <a:pPr marL="0" indent="0">
              <a:buNone/>
            </a:pPr>
            <a:endParaRPr lang="cs-CZ" dirty="0"/>
          </a:p>
        </p:txBody>
      </p:sp>
    </p:spTree>
    <p:extLst>
      <p:ext uri="{BB962C8B-B14F-4D97-AF65-F5344CB8AC3E}">
        <p14:creationId xmlns:p14="http://schemas.microsoft.com/office/powerpoint/2010/main" val="139271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03312" y="284938"/>
            <a:ext cx="9404723" cy="1400530"/>
          </a:xfrm>
        </p:spPr>
        <p:txBody>
          <a:bodyPr/>
          <a:lstStyle/>
          <a:p>
            <a:pPr algn="ctr"/>
            <a:r>
              <a:rPr lang="cs-CZ" dirty="0"/>
              <a:t>Odpovědnost za AI dle OZ</a:t>
            </a:r>
          </a:p>
        </p:txBody>
      </p:sp>
      <p:sp>
        <p:nvSpPr>
          <p:cNvPr id="3" name="Zástupný symbol pro obsah 2"/>
          <p:cNvSpPr>
            <a:spLocks noGrp="1"/>
          </p:cNvSpPr>
          <p:nvPr>
            <p:ph idx="1"/>
          </p:nvPr>
        </p:nvSpPr>
        <p:spPr>
          <a:xfrm>
            <a:off x="991017" y="1475402"/>
            <a:ext cx="8946541" cy="4752403"/>
          </a:xfrm>
        </p:spPr>
        <p:txBody>
          <a:bodyPr>
            <a:normAutofit/>
          </a:bodyPr>
          <a:lstStyle/>
          <a:p>
            <a:pPr algn="just"/>
            <a:r>
              <a:rPr lang="cs-CZ" dirty="0"/>
              <a:t>V souvislost s vývojem AI vznikají nové otázky, mj. ve vztahu k odpovědnosti za AI</a:t>
            </a:r>
          </a:p>
          <a:p>
            <a:pPr algn="just"/>
            <a:r>
              <a:rPr lang="cs-CZ" dirty="0">
                <a:sym typeface="Wingdings" pitchFamily="2" charset="2"/>
              </a:rPr>
              <a:t>Je právní řád (nejen ten český) na škodu způsobenou umělou inteligencí připraven?</a:t>
            </a:r>
          </a:p>
          <a:p>
            <a:pPr algn="just"/>
            <a:r>
              <a:rPr lang="cs-CZ" dirty="0">
                <a:sym typeface="Wingdings" pitchFamily="2" charset="2"/>
              </a:rPr>
              <a:t>Neexistuje speciální právní úprava – nutná aplikace zákona č. 89/2012 Sb., občanský zákoník.</a:t>
            </a:r>
          </a:p>
          <a:p>
            <a:pPr algn="just"/>
            <a:r>
              <a:rPr lang="cs-CZ" dirty="0">
                <a:sym typeface="Wingdings" pitchFamily="2" charset="2"/>
              </a:rPr>
              <a:t>AI naplňuje definici věci  škoda způsobená věcí.</a:t>
            </a:r>
          </a:p>
          <a:p>
            <a:pPr algn="just"/>
            <a:r>
              <a:rPr lang="cs-CZ" dirty="0">
                <a:sym typeface="Wingdings" pitchFamily="2" charset="2"/>
              </a:rPr>
              <a:t>Speciální typ odpovědnosti dle ust. § 2936 a násl. OZ</a:t>
            </a:r>
          </a:p>
        </p:txBody>
      </p:sp>
    </p:spTree>
    <p:extLst>
      <p:ext uri="{BB962C8B-B14F-4D97-AF65-F5344CB8AC3E}">
        <p14:creationId xmlns:p14="http://schemas.microsoft.com/office/powerpoint/2010/main" val="139942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47DC99-9358-7CA0-CBE6-36432E331E3C}"/>
              </a:ext>
            </a:extLst>
          </p:cNvPr>
          <p:cNvSpPr>
            <a:spLocks noGrp="1"/>
          </p:cNvSpPr>
          <p:nvPr>
            <p:ph type="title"/>
          </p:nvPr>
        </p:nvSpPr>
        <p:spPr/>
        <p:txBody>
          <a:bodyPr/>
          <a:lstStyle/>
          <a:p>
            <a:r>
              <a:rPr lang="cs-CZ" sz="2800" dirty="0"/>
              <a:t>Odpovědnost za škodu způsobenou věcí</a:t>
            </a:r>
          </a:p>
        </p:txBody>
      </p:sp>
      <p:sp>
        <p:nvSpPr>
          <p:cNvPr id="3" name="Zástupný obsah 2">
            <a:extLst>
              <a:ext uri="{FF2B5EF4-FFF2-40B4-BE49-F238E27FC236}">
                <a16:creationId xmlns:a16="http://schemas.microsoft.com/office/drawing/2014/main" id="{E3E74F81-D579-C38E-25D7-85166FCDE513}"/>
              </a:ext>
            </a:extLst>
          </p:cNvPr>
          <p:cNvSpPr>
            <a:spLocks noGrp="1"/>
          </p:cNvSpPr>
          <p:nvPr>
            <p:ph idx="1"/>
          </p:nvPr>
        </p:nvSpPr>
        <p:spPr>
          <a:xfrm>
            <a:off x="1103312" y="1383324"/>
            <a:ext cx="8946541" cy="4865076"/>
          </a:xfrm>
        </p:spPr>
        <p:txBody>
          <a:bodyPr>
            <a:normAutofit fontScale="85000" lnSpcReduction="20000"/>
          </a:bodyPr>
          <a:lstStyle/>
          <a:p>
            <a:pPr algn="just"/>
            <a:r>
              <a:rPr lang="cs-CZ" b="1" dirty="0">
                <a:sym typeface="Wingdings" pitchFamily="2" charset="2"/>
              </a:rPr>
              <a:t>Teoretická </a:t>
            </a:r>
            <a:r>
              <a:rPr lang="cs-CZ" dirty="0">
                <a:sym typeface="Wingdings" pitchFamily="2" charset="2"/>
              </a:rPr>
              <a:t>aplikace:</a:t>
            </a:r>
          </a:p>
          <a:p>
            <a:pPr lvl="1" algn="just"/>
            <a:r>
              <a:rPr lang="cs-CZ" dirty="0">
                <a:sym typeface="Wingdings" pitchFamily="2" charset="2"/>
              </a:rPr>
              <a:t>§ 2936 OZ: </a:t>
            </a:r>
            <a:r>
              <a:rPr lang="cs-CZ" i="1" dirty="0">
                <a:sym typeface="Wingdings" pitchFamily="2" charset="2"/>
              </a:rPr>
              <a:t>Kdo je povinen někomu něco plnit a použije při tom vadnou věc, nahradí škodu způsobenou vadou věci.</a:t>
            </a:r>
          </a:p>
          <a:p>
            <a:pPr lvl="2" algn="just"/>
            <a:r>
              <a:rPr lang="cs-CZ" dirty="0">
                <a:sym typeface="Wingdings" pitchFamily="2" charset="2"/>
              </a:rPr>
              <a:t>objektivní odpovědnost (neprokazuje se zavinění)</a:t>
            </a:r>
          </a:p>
          <a:p>
            <a:pPr lvl="2" algn="just"/>
            <a:r>
              <a:rPr lang="cs-CZ" dirty="0">
                <a:sym typeface="Wingdings" pitchFamily="2" charset="2"/>
              </a:rPr>
              <a:t>věc musí být vadná  - důkazní břemeno nese poškozený (například vir)</a:t>
            </a:r>
            <a:endParaRPr lang="cs-CZ" i="1" dirty="0">
              <a:sym typeface="Wingdings" pitchFamily="2" charset="2"/>
            </a:endParaRPr>
          </a:p>
          <a:p>
            <a:pPr lvl="1" algn="just"/>
            <a:r>
              <a:rPr lang="cs-CZ" dirty="0">
                <a:sym typeface="Wingdings" pitchFamily="2" charset="2"/>
              </a:rPr>
              <a:t>§ 2937 OZ: </a:t>
            </a:r>
            <a:r>
              <a:rPr lang="cs-CZ" i="1" dirty="0">
                <a:sym typeface="Wingdings" pitchFamily="2" charset="2"/>
              </a:rPr>
              <a:t>Způsobí-li škodu věc sama od sebe, nahradí škodu ten, kdo nad věcí měl mít dohled; nelze-li takovou osobu jinak určit, platí, že jí je vlastník věci. Kdo prokáže, že náležitý dohled nezanedbal, zprostí se povinnosti k náhradě.</a:t>
            </a:r>
          </a:p>
          <a:p>
            <a:pPr lvl="2" algn="just"/>
            <a:r>
              <a:rPr lang="cs-CZ" dirty="0">
                <a:sym typeface="Wingdings" pitchFamily="2" charset="2"/>
              </a:rPr>
              <a:t>NS: rovněž objektivní odpovědnost</a:t>
            </a:r>
          </a:p>
          <a:p>
            <a:pPr lvl="2" algn="just"/>
            <a:r>
              <a:rPr lang="cs-CZ" dirty="0">
                <a:sym typeface="Wingdings" pitchFamily="2" charset="2"/>
              </a:rPr>
              <a:t>“sama od sebe“: bez vnějšího působení člověka, typický příklad fungování AI</a:t>
            </a:r>
          </a:p>
          <a:p>
            <a:pPr lvl="2" algn="just"/>
            <a:r>
              <a:rPr lang="cs-CZ" dirty="0">
                <a:sym typeface="Wingdings" pitchFamily="2" charset="2"/>
              </a:rPr>
              <a:t>“Zanedbání dohledu“: pokud se nechová tak, jak lze od osoby průměrných vlastností důvodné očekávat</a:t>
            </a:r>
          </a:p>
          <a:p>
            <a:pPr lvl="2" algn="just"/>
            <a:r>
              <a:rPr lang="cs-CZ" dirty="0">
                <a:sym typeface="Wingdings" pitchFamily="2" charset="2"/>
              </a:rPr>
              <a:t>„kdo nad věc měl mít dohled“: typicky provozovatel AI</a:t>
            </a:r>
            <a:endParaRPr lang="cs-CZ" i="1" dirty="0">
              <a:sym typeface="Wingdings" pitchFamily="2" charset="2"/>
            </a:endParaRPr>
          </a:p>
          <a:p>
            <a:pPr lvl="1" algn="just"/>
            <a:r>
              <a:rPr lang="cs-CZ" dirty="0"/>
              <a:t>Závěr: </a:t>
            </a:r>
          </a:p>
          <a:p>
            <a:pPr lvl="2" algn="just"/>
            <a:r>
              <a:rPr lang="cs-CZ" dirty="0"/>
              <a:t>teoretická aplikace je možná, avšak vždy třeba posuzovat individuálně, zda došlo k naplněná podmínek (zanedbání dohledu/vada)</a:t>
            </a:r>
          </a:p>
          <a:p>
            <a:pPr lvl="2" algn="just"/>
            <a:r>
              <a:rPr lang="cs-CZ" dirty="0"/>
              <a:t>Nesnadné postavení poškozeného: informační deficit a nesnadná možnost prokázání PČ zanedbání dohledu a výstupu AI</a:t>
            </a:r>
          </a:p>
          <a:p>
            <a:endParaRPr lang="cs-CZ" dirty="0"/>
          </a:p>
        </p:txBody>
      </p:sp>
    </p:spTree>
    <p:extLst>
      <p:ext uri="{BB962C8B-B14F-4D97-AF65-F5344CB8AC3E}">
        <p14:creationId xmlns:p14="http://schemas.microsoft.com/office/powerpoint/2010/main" val="339286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47A938-05F1-A17B-27E8-CFDEA7CD941F}"/>
              </a:ext>
            </a:extLst>
          </p:cNvPr>
          <p:cNvSpPr>
            <a:spLocks noGrp="1"/>
          </p:cNvSpPr>
          <p:nvPr>
            <p:ph type="title"/>
          </p:nvPr>
        </p:nvSpPr>
        <p:spPr/>
        <p:txBody>
          <a:bodyPr/>
          <a:lstStyle/>
          <a:p>
            <a:r>
              <a:rPr lang="cs-CZ" dirty="0"/>
              <a:t>Návrh regulace</a:t>
            </a:r>
          </a:p>
        </p:txBody>
      </p:sp>
      <p:sp>
        <p:nvSpPr>
          <p:cNvPr id="3" name="Zástupný obsah 2">
            <a:extLst>
              <a:ext uri="{FF2B5EF4-FFF2-40B4-BE49-F238E27FC236}">
                <a16:creationId xmlns:a16="http://schemas.microsoft.com/office/drawing/2014/main" id="{20AB6B12-2370-14B7-95B0-1AB13B6837A6}"/>
              </a:ext>
            </a:extLst>
          </p:cNvPr>
          <p:cNvSpPr>
            <a:spLocks noGrp="1"/>
          </p:cNvSpPr>
          <p:nvPr>
            <p:ph idx="1"/>
          </p:nvPr>
        </p:nvSpPr>
        <p:spPr/>
        <p:txBody>
          <a:bodyPr>
            <a:normAutofit fontScale="92500" lnSpcReduction="20000"/>
          </a:bodyPr>
          <a:lstStyle/>
          <a:p>
            <a:r>
              <a:rPr lang="cs-CZ" dirty="0"/>
              <a:t>V roce 2022 představen návrh směrnice EU o odpovědnosti za umělou inteligenci</a:t>
            </a:r>
          </a:p>
          <a:p>
            <a:r>
              <a:rPr lang="cs-CZ" dirty="0"/>
              <a:t>V rámci balíčku regulace AI – Nařízení o umělé inteligenci – zavádí specifická pravidla</a:t>
            </a:r>
          </a:p>
          <a:p>
            <a:r>
              <a:rPr lang="cs-CZ" dirty="0"/>
              <a:t>Důvodem pro přijetí je zejména absence právní regulace odpovědnosti za AI</a:t>
            </a:r>
          </a:p>
          <a:p>
            <a:r>
              <a:rPr lang="cs-CZ" dirty="0"/>
              <a:t>„efekt černé skříňky“ může značně ztížit uplatnění odpovědnosti vůči škůdci, neboť tento nemusí být spotřebiteli znám</a:t>
            </a:r>
          </a:p>
          <a:p>
            <a:r>
              <a:rPr lang="cs-CZ" dirty="0"/>
              <a:t>Cílem směrnice je zavedení takových pravidel, aby bylo možné v rámci trhu EU plně využívat AI bez rizik právního vakua</a:t>
            </a:r>
          </a:p>
          <a:p>
            <a:r>
              <a:rPr lang="cs-CZ" dirty="0"/>
              <a:t>Běh na dlouhou trať – forma směrnice vyžaduje implementaci ze strany členských států</a:t>
            </a:r>
          </a:p>
          <a:p>
            <a:r>
              <a:rPr lang="cs-CZ" b="1" dirty="0"/>
              <a:t>S ohledem na nejasnou aplikaci občanského zákoníku bude nutné novelizovat rovněž ve vztahu ke škodě způsobené věcí!</a:t>
            </a:r>
          </a:p>
        </p:txBody>
      </p:sp>
    </p:spTree>
    <p:extLst>
      <p:ext uri="{BB962C8B-B14F-4D97-AF65-F5344CB8AC3E}">
        <p14:creationId xmlns:p14="http://schemas.microsoft.com/office/powerpoint/2010/main" val="702460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4E96A89-7151-0A6D-947B-35B02EF960D2}"/>
              </a:ext>
            </a:extLst>
          </p:cNvPr>
          <p:cNvSpPr>
            <a:spLocks noGrp="1"/>
          </p:cNvSpPr>
          <p:nvPr>
            <p:ph idx="1"/>
          </p:nvPr>
        </p:nvSpPr>
        <p:spPr>
          <a:xfrm>
            <a:off x="1276306" y="841956"/>
            <a:ext cx="8946541" cy="5632985"/>
          </a:xfrm>
        </p:spPr>
        <p:txBody>
          <a:bodyPr>
            <a:normAutofit fontScale="92500" lnSpcReduction="20000"/>
          </a:bodyPr>
          <a:lstStyle/>
          <a:p>
            <a:r>
              <a:rPr lang="cs-CZ" b="0" i="1" dirty="0">
                <a:effectLst/>
              </a:rPr>
              <a:t>(3) Pokud poškozená osoba žádá o náhradu škody, musí podle obecných pravidel členských států o subjektivní odpovědnosti obvykle prokázat nedbalostní nebo úmyslné jednání nebo opomenutí (dále jen „zavinění“), kterým byla způsobena škoda ze strany osoby potenciálně odpovědné za tuto škodu, a příčinnou souvislost mezi tímto zaviněním a příslušnou škodou. Pokud však mezi jednání nebo opomenutí osoby a škodu vstoupí UI, mohou specifické vlastnosti některých systémů UI, jako je neprůhlednost, autonomní chování a složitost, poškozené osobě nadměrně ztížit, ne-li znemožnit, splnění tohoto důkazního břemene. Může být zejména příliš obtížné prokázat, že konkrétní vstup, za který potenciálně odpovědná osoba odpovídá, způsobil konkrétní výstup systému UI, který vedl k dotčené škodě.</a:t>
            </a:r>
          </a:p>
          <a:p>
            <a:r>
              <a:rPr lang="cs-CZ" i="1" dirty="0"/>
              <a:t>(17) Vzhledem k velkému počtu osob, které se obvykle podílejí na návrhu, vývoji, zavádění a provozu vysoce rizikových systémů UI, je pro poškozené osoby obtížné určit osobu potenciálně odpovědnou za způsobenou škodu a prokázat podmínky pro uplatnění nároku na náhradu škody. Aby se poškozené osoby mohly ujistit, zda je nárok na náhradu škody oprávněný, je vhodné přiznat potenciálním žalobcům právo požádat soud, aby před uplatněním nároku na náhradu škody nařídil zpřístupnění příslušných důkazů.</a:t>
            </a:r>
          </a:p>
          <a:p>
            <a:r>
              <a:rPr lang="cs-CZ" b="0" dirty="0">
                <a:effectLst/>
              </a:rPr>
              <a:t>Tvůrce legislativy spatřuje 2 základní nedostatky dosavadní právní úpravy: “efekt černé skříňky“ a obtížné prokazování příčinné souvislosti</a:t>
            </a:r>
          </a:p>
          <a:p>
            <a:endParaRPr lang="cs-CZ" i="1" dirty="0"/>
          </a:p>
        </p:txBody>
      </p:sp>
    </p:spTree>
    <p:extLst>
      <p:ext uri="{BB962C8B-B14F-4D97-AF65-F5344CB8AC3E}">
        <p14:creationId xmlns:p14="http://schemas.microsoft.com/office/powerpoint/2010/main" val="4100831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696856-220F-F3EE-2A44-2A1EE1B334F0}"/>
              </a:ext>
            </a:extLst>
          </p:cNvPr>
          <p:cNvSpPr>
            <a:spLocks noGrp="1"/>
          </p:cNvSpPr>
          <p:nvPr>
            <p:ph type="title"/>
          </p:nvPr>
        </p:nvSpPr>
        <p:spPr/>
        <p:txBody>
          <a:bodyPr/>
          <a:lstStyle/>
          <a:p>
            <a:r>
              <a:rPr lang="cs-CZ" dirty="0"/>
              <a:t>Zpřístupnění důkazů</a:t>
            </a:r>
          </a:p>
        </p:txBody>
      </p:sp>
      <p:sp>
        <p:nvSpPr>
          <p:cNvPr id="3" name="Zástupný obsah 2">
            <a:extLst>
              <a:ext uri="{FF2B5EF4-FFF2-40B4-BE49-F238E27FC236}">
                <a16:creationId xmlns:a16="http://schemas.microsoft.com/office/drawing/2014/main" id="{569D1C48-5BC5-D06F-1F60-95E28DDF3EF6}"/>
              </a:ext>
            </a:extLst>
          </p:cNvPr>
          <p:cNvSpPr>
            <a:spLocks noGrp="1"/>
          </p:cNvSpPr>
          <p:nvPr>
            <p:ph idx="1"/>
          </p:nvPr>
        </p:nvSpPr>
        <p:spPr/>
        <p:txBody>
          <a:bodyPr/>
          <a:lstStyle/>
          <a:p>
            <a:r>
              <a:rPr lang="cs-CZ" dirty="0"/>
              <a:t>Čl. 3 odst. 1 návrhu směrnice:</a:t>
            </a:r>
            <a:r>
              <a:rPr lang="cs-CZ" i="1" dirty="0"/>
              <a:t> Členské státy zajistí, aby vnitrostátní soudy byly oprávněny buď na žádost potenciálního žalobce, který předtím požádal poskytovatele, osobu, na kterou se vztahují povinnosti poskytovatele podle [článku 24 nebo čl. 28 odst. 1 aktu o UI], nebo uživatele o zpřístupnění příslušných důkazů, které má k dispozici o konkrétním vysoce rizikovém systému UI, u něhož existuje podezření, že způsobil škodu, ale byl odmítnut, nebo na žádost žalobce nařídit těmto osobám zpřístupnění těchto důkazů.</a:t>
            </a:r>
          </a:p>
          <a:p>
            <a:r>
              <a:rPr lang="cs-CZ" dirty="0"/>
              <a:t>Směrnice tak zavádí účinné prostředky k určení potenciálně odpovědných osob a příslušných důkazů</a:t>
            </a:r>
          </a:p>
          <a:p>
            <a:r>
              <a:rPr lang="cs-CZ" b="1" dirty="0"/>
              <a:t>Nezpřístupnění podkladů znamená vyvratitelnou domněnku nedodržení povinnosti řádné péče! </a:t>
            </a:r>
          </a:p>
        </p:txBody>
      </p:sp>
    </p:spTree>
    <p:extLst>
      <p:ext uri="{BB962C8B-B14F-4D97-AF65-F5344CB8AC3E}">
        <p14:creationId xmlns:p14="http://schemas.microsoft.com/office/powerpoint/2010/main" val="3392461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0095ED-1929-D346-EE40-E33AA075438F}"/>
              </a:ext>
            </a:extLst>
          </p:cNvPr>
          <p:cNvSpPr>
            <a:spLocks noGrp="1"/>
          </p:cNvSpPr>
          <p:nvPr>
            <p:ph type="title"/>
          </p:nvPr>
        </p:nvSpPr>
        <p:spPr/>
        <p:txBody>
          <a:bodyPr/>
          <a:lstStyle/>
          <a:p>
            <a:r>
              <a:rPr lang="cs-CZ" sz="3200" dirty="0"/>
              <a:t>Vyvratitelná domněnka příčinné souvislosti </a:t>
            </a:r>
          </a:p>
        </p:txBody>
      </p:sp>
      <p:sp>
        <p:nvSpPr>
          <p:cNvPr id="3" name="Zástupný obsah 2">
            <a:extLst>
              <a:ext uri="{FF2B5EF4-FFF2-40B4-BE49-F238E27FC236}">
                <a16:creationId xmlns:a16="http://schemas.microsoft.com/office/drawing/2014/main" id="{BD95175B-7D36-6FF0-8BC0-0D6372B110D2}"/>
              </a:ext>
            </a:extLst>
          </p:cNvPr>
          <p:cNvSpPr>
            <a:spLocks noGrp="1"/>
          </p:cNvSpPr>
          <p:nvPr>
            <p:ph idx="1"/>
          </p:nvPr>
        </p:nvSpPr>
        <p:spPr>
          <a:xfrm>
            <a:off x="1103312" y="1408670"/>
            <a:ext cx="8946541" cy="4839729"/>
          </a:xfrm>
        </p:spPr>
        <p:txBody>
          <a:bodyPr/>
          <a:lstStyle/>
          <a:p>
            <a:r>
              <a:rPr lang="cs-CZ" dirty="0"/>
              <a:t>Čl. 4 odst. 1 navrhované směrnice zavádí domněnku příčinné souvislosti mezi </a:t>
            </a:r>
            <a:r>
              <a:rPr lang="cs-CZ" b="1" dirty="0"/>
              <a:t>porušením povinností a výstupem AI</a:t>
            </a:r>
            <a:r>
              <a:rPr lang="cs-CZ" dirty="0"/>
              <a:t>, pokud:</a:t>
            </a:r>
          </a:p>
          <a:p>
            <a:pPr lvl="1"/>
            <a:r>
              <a:rPr lang="cs-CZ" i="1" dirty="0"/>
              <a:t>žalobce prokázal nebo soud podle čl. 3 odst. 5 předpokládal zavinění žalovaného nebo osoby, za jejíž chování žalovaný odpovídá, spočívající v nedodržení povinnosti řádné péče stanovené unijním nebo vnitrostátním právem, jejímž přímým účelem je ochrana před vzniklou škodou</a:t>
            </a:r>
          </a:p>
          <a:p>
            <a:pPr lvl="1"/>
            <a:r>
              <a:rPr lang="cs-CZ" i="1" dirty="0"/>
              <a:t>na základě okolností případu lze považovat za přiměřeně pravděpodobné, že zavinění mělo dopad na výstup vytvořený systémem UI nebo na to, že systém UI takový výstup nevytvořil</a:t>
            </a:r>
          </a:p>
          <a:p>
            <a:pPr lvl="1"/>
            <a:r>
              <a:rPr lang="cs-CZ" i="1" dirty="0"/>
              <a:t>žalobce prokázal, že výstup vytvořený systémem UI nebo to, že systém UI takový výstup nevytvořil, vedlo ke vzniku škody</a:t>
            </a:r>
          </a:p>
          <a:p>
            <a:pPr lvl="1"/>
            <a:endParaRPr lang="cs-CZ" i="1" dirty="0"/>
          </a:p>
          <a:p>
            <a:pPr lvl="1"/>
            <a:endParaRPr lang="cs-CZ" i="1" dirty="0"/>
          </a:p>
        </p:txBody>
      </p:sp>
    </p:spTree>
    <p:extLst>
      <p:ext uri="{BB962C8B-B14F-4D97-AF65-F5344CB8AC3E}">
        <p14:creationId xmlns:p14="http://schemas.microsoft.com/office/powerpoint/2010/main" val="537617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7082</TotalTime>
  <Words>1244</Words>
  <Application>Microsoft Macintosh PowerPoint</Application>
  <PresentationFormat>Širokoúhlá obrazovka</PresentationFormat>
  <Paragraphs>73</Paragraphs>
  <Slides>12</Slides>
  <Notes>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Century Gothic</vt:lpstr>
      <vt:lpstr>Wingdings 3</vt:lpstr>
      <vt:lpstr>Ion</vt:lpstr>
      <vt:lpstr>VEŘEJNÉ ZAKÁZKY VE ZDRAVOTNICTVÍ - Odpovědnost za umělou inteligenci</vt:lpstr>
      <vt:lpstr>Užití AI ve VZ</vt:lpstr>
      <vt:lpstr>Škoda v právním slova smyslu </vt:lpstr>
      <vt:lpstr>Odpovědnost za AI dle OZ</vt:lpstr>
      <vt:lpstr>Odpovědnost za škodu způsobenou věcí</vt:lpstr>
      <vt:lpstr>Návrh regulace</vt:lpstr>
      <vt:lpstr>Prezentace aplikace PowerPoint</vt:lpstr>
      <vt:lpstr>Zpřístupnění důkazů</vt:lpstr>
      <vt:lpstr>Vyvratitelná domněnka příčinné souvislosti </vt:lpstr>
      <vt:lpstr>Shrnutí návrhu směrnice</vt:lpstr>
      <vt:lpstr>Závěr</vt:lpstr>
      <vt:lpstr>Děkuji za Vaši pozornost   Mgr. Václav Krudenc, AK Šustek: krudenc@aksu.cz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o zadávacích řízeních</dc:title>
  <dc:creator>Lubor Šída</dc:creator>
  <cp:lastModifiedBy>AKSU</cp:lastModifiedBy>
  <cp:revision>88</cp:revision>
  <dcterms:created xsi:type="dcterms:W3CDTF">2016-02-23T02:30:07Z</dcterms:created>
  <dcterms:modified xsi:type="dcterms:W3CDTF">2023-09-19T17:44:04Z</dcterms:modified>
</cp:coreProperties>
</file>